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37" y="428625"/>
            <a:ext cx="35123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52792" y="2800350"/>
            <a:ext cx="6438388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Lideranças Empáticas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2594577" y="3343275"/>
            <a:ext cx="395484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Interdisciplinar - Ciência da Computação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703547" y="3743325"/>
            <a:ext cx="373690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FECAP - Fundação Escola de Comércio Álvares Penteado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103219" y="4514850"/>
            <a:ext cx="93753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Agosto de 2025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2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 e Evolução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Oportunidades de Evolução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2" y="1475184"/>
            <a:ext cx="125016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5800" y="1393031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Notificações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685800" y="1621631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de notificações em tempo real utilizando WebSockets para alertar sobre atividades importantes, prazos e atualizações.</a:t>
            </a:r>
            <a:endParaRPr lang="en-US" sz="83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3" y="2361009"/>
            <a:ext cx="160734" cy="71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5800" y="2278856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 Plataformas de Pagamento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685800" y="250745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Conexão com APIs de pagamento para facilitar o registro automático de arrecadações e doações, aumentando a precisão dos dados financeiros.</a:t>
            </a:r>
            <a:endParaRPr lang="en-US" sz="83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3246834"/>
            <a:ext cx="142875" cy="71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5800" y="3164681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Avançado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685800" y="3393281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de dashboards interativos com visualizações gráficas mais sofisticadas e funcionalidades de exportação em múltiplos formatos.</a:t>
            </a:r>
            <a:endParaRPr lang="en-US" sz="83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2" y="4132659"/>
            <a:ext cx="107156" cy="71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" y="4050506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Aplicativo Mobile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685800" y="427910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 de versão mobile nativa para facilitar o registro de atividades em campo e aumentar o engajamento dos participantes.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28813"/>
            <a:ext cx="4143375" cy="20716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ao Projeto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Contexto e Objetivos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28625" y="1343025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iniciativa 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1032132" y="1343025"/>
            <a:ext cx="12341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Lideranças Empáticas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2266243" y="1343025"/>
            <a:ext cx="20688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um programa educacional da FECAP 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28625" y="1514475"/>
            <a:ext cx="3428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focado no desenvolvimento de competências de liderança entre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428625" y="1685925"/>
            <a:ext cx="627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estudantes.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428625" y="1964531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sistema desenvolvido visa digitalizar e modernizar os processos de gestão desta iniciativa, centralizando informações e facilitando o acompanhamento de atividades.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28625" y="265033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Objetivos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075384"/>
            <a:ext cx="142875" cy="714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57225" y="2993231"/>
            <a:ext cx="27032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Gerenciar edições, equipes e atividades do projeto</a:t>
            </a:r>
            <a:endParaRPr lang="en-US" sz="83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361134"/>
            <a:ext cx="142875" cy="71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7225" y="3278981"/>
            <a:ext cx="31796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Controlar informações financeiras de arrecadação e fundos</a:t>
            </a:r>
            <a:endParaRPr lang="en-US" sz="837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646884"/>
            <a:ext cx="142875" cy="71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7225" y="3564731"/>
            <a:ext cx="31856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Gerar relatórios analíticos para apoio à tomada de decisões</a:t>
            </a:r>
            <a:endParaRPr lang="en-US" sz="837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932634"/>
            <a:ext cx="142875" cy="714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57225" y="3850481"/>
            <a:ext cx="33577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controle de acesso baseado em perfis de usuário</a:t>
            </a:r>
            <a:endParaRPr lang="en-US" sz="837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76970"/>
            <a:ext cx="4143375" cy="217527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649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do Sistema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de Três Camadas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28625" y="1393031"/>
            <a:ext cx="3914775" cy="74295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93031"/>
            <a:ext cx="28575" cy="74295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07331"/>
            <a:ext cx="128588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950" y="1478756"/>
            <a:ext cx="14199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Camada de Apresentação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42925" y="1707356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React.js executando no navegador do usuário, responsável pela interface gráfica e experiência do usuário.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28625" y="2250281"/>
            <a:ext cx="3914775" cy="74295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1" name="Shape 7"/>
          <p:cNvSpPr/>
          <p:nvPr/>
        </p:nvSpPr>
        <p:spPr>
          <a:xfrm>
            <a:off x="428625" y="2250281"/>
            <a:ext cx="28575" cy="74295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364581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238" y="2336006"/>
            <a:ext cx="11863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Camada de Aplicação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42925" y="2564606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Servidor Node.js com Express.js implementando a lógica de negócio, processamento de dados e autenticação.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428625" y="3107531"/>
            <a:ext cx="3914775" cy="74295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6" name="Shape 11"/>
          <p:cNvSpPr/>
          <p:nvPr/>
        </p:nvSpPr>
        <p:spPr>
          <a:xfrm>
            <a:off x="428625" y="3107531"/>
            <a:ext cx="28575" cy="74295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221831"/>
            <a:ext cx="100013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4375" y="3193256"/>
            <a:ext cx="10024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Camada de Dados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542925" y="3421856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MySQL para persistência e recuperação de informações através de consultas SQL otimizadas.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428625" y="402193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Padrões Implementados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428625" y="4371975"/>
            <a:ext cx="16379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MVC (Model-View-Controller)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2066553" y="4371975"/>
            <a:ext cx="21122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Separação clara de responsabilidades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28625" y="4543425"/>
            <a:ext cx="4934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API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922074" y="4543425"/>
            <a:ext cx="29187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Comunicação padronizada entre frontend e backend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428625" y="4714875"/>
            <a:ext cx="11081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JWT Authentication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1536771" y="4714875"/>
            <a:ext cx="1786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Autenticação stateless e segura</a:t>
            </a:r>
            <a:endParaRPr lang="en-US" sz="837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70757"/>
            <a:ext cx="4143375" cy="233064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50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 Utilizadas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seleção das tecnologias foi baseada em critérios de maturidade, comunidade ativa, documentação abrangente e adequação aos requisitos do projeto.</a:t>
            </a:r>
            <a:endParaRPr lang="en-US" sz="837" dirty="0"/>
          </a:p>
        </p:txBody>
      </p:sp>
      <p:sp>
        <p:nvSpPr>
          <p:cNvPr id="5" name="Text 2"/>
          <p:cNvSpPr/>
          <p:nvPr/>
        </p:nvSpPr>
        <p:spPr>
          <a:xfrm>
            <a:off x="428625" y="16787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428625" y="2050256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2107406"/>
            <a:ext cx="100013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950" y="2000250"/>
            <a:ext cx="42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Node.js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170794" y="2000250"/>
            <a:ext cx="30568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Ambiente de execução JavaScript server-side, escolhido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42950" y="2171700"/>
            <a:ext cx="24390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pela eficiência em operações I/O assíncronas. 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428625" y="2478881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536031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950" y="2428875"/>
            <a:ext cx="557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Express.js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300414" y="2428875"/>
            <a:ext cx="28475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Framework web minimalista e flexível para Node.js,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42950" y="2600325"/>
            <a:ext cx="19259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utilizado para estruturar a API REST.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5" y="2907506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428625" y="3278981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336131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2950" y="3228975"/>
            <a:ext cx="4446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React.js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1187593" y="3228975"/>
            <a:ext cx="2965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Biblioteca JavaScript para construção de interfaces de 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42950" y="3400425"/>
            <a:ext cx="17882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 interativas e responsivas. 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428625" y="3707606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3764756"/>
            <a:ext cx="114300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42950" y="3657600"/>
            <a:ext cx="7044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1447391" y="3657600"/>
            <a:ext cx="2730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Framework CSS utility-first para desenvolvimento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742950" y="3829050"/>
            <a:ext cx="1118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rápido e consistente.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28625" y="413623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 e Segurança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428625" y="4507706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9" y="4564856"/>
            <a:ext cx="100013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42950" y="4457700"/>
            <a:ext cx="3913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1134321" y="4457700"/>
            <a:ext cx="3156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Sistema de gerenciamento de banco de dados relacional, 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742950" y="4629150"/>
            <a:ext cx="24087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escolhido pela confiabilidade e performance. </a:t>
            </a:r>
            <a:endParaRPr lang="en-US" sz="837" dirty="0"/>
          </a:p>
        </p:txBody>
      </p:sp>
      <p:sp>
        <p:nvSpPr>
          <p:cNvPr id="33" name="Shape 25"/>
          <p:cNvSpPr/>
          <p:nvPr/>
        </p:nvSpPr>
        <p:spPr>
          <a:xfrm>
            <a:off x="428625" y="4936331"/>
            <a:ext cx="228600" cy="2286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3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9" y="4993481"/>
            <a:ext cx="100013" cy="11430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742950" y="4886325"/>
            <a:ext cx="13236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JWT (JSON Web Tokens)</a:t>
            </a:r>
            <a:endParaRPr lang="en-US" sz="837" dirty="0"/>
          </a:p>
        </p:txBody>
      </p:sp>
      <p:sp>
        <p:nvSpPr>
          <p:cNvPr id="36" name="Text 27"/>
          <p:cNvSpPr/>
          <p:nvPr/>
        </p:nvSpPr>
        <p:spPr>
          <a:xfrm>
            <a:off x="2066553" y="4886325"/>
            <a:ext cx="2267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Padrão para autenticação e troca segura </a:t>
            </a:r>
            <a:endParaRPr lang="en-US" sz="837" dirty="0"/>
          </a:p>
        </p:txBody>
      </p:sp>
      <p:sp>
        <p:nvSpPr>
          <p:cNvPr id="37" name="Text 28"/>
          <p:cNvSpPr/>
          <p:nvPr/>
        </p:nvSpPr>
        <p:spPr>
          <a:xfrm>
            <a:off x="742950" y="5057775"/>
            <a:ext cx="15524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informações entre partes. </a:t>
            </a:r>
            <a:endParaRPr lang="en-US" sz="837" dirty="0"/>
          </a:p>
        </p:txBody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013254"/>
            <a:ext cx="4143375" cy="2331402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22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e API REST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do Backend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28625" y="1343025"/>
            <a:ext cx="17707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backend foi desenvolvido com 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99382" y="1343025"/>
            <a:ext cx="42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Node.js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2627226" y="1343025"/>
            <a:ext cx="1239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2751153" y="1343025"/>
            <a:ext cx="557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Express.js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3308617" y="1343025"/>
            <a:ext cx="5600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seguindo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428625" y="1514475"/>
            <a:ext cx="3351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princípios de modularidade e separação de responsabilidades.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28625" y="1793081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Principais: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00075" y="2057400"/>
            <a:ext cx="6671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Controllers: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0075" y="2057400"/>
            <a:ext cx="323232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Implementam a lógica de negócio e processam requisições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600075" y="2457450"/>
            <a:ext cx="7041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Middleware: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1304181" y="2457450"/>
            <a:ext cx="21088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Autenticação JWT e validação de dados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0075" y="2686050"/>
            <a:ext cx="42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Routes: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1027919" y="2686050"/>
            <a:ext cx="2994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Definição de endpoints e mapeamento para controllers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0075" y="2914650"/>
            <a:ext cx="402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Config: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1002776" y="2914650"/>
            <a:ext cx="31493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Configurações de banco de dados e variáveis de ambiente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428625" y="3250406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Endpoints Principais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428625" y="3593306"/>
            <a:ext cx="3914775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2" name="Shape 19"/>
          <p:cNvSpPr/>
          <p:nvPr/>
        </p:nvSpPr>
        <p:spPr>
          <a:xfrm>
            <a:off x="428625" y="3593306"/>
            <a:ext cx="28575" cy="3429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23" name="Shape 20"/>
          <p:cNvSpPr/>
          <p:nvPr/>
        </p:nvSpPr>
        <p:spPr>
          <a:xfrm>
            <a:off x="542925" y="3664744"/>
            <a:ext cx="406245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4" name="Text 21"/>
          <p:cNvSpPr/>
          <p:nvPr/>
        </p:nvSpPr>
        <p:spPr>
          <a:xfrm>
            <a:off x="542925" y="3664744"/>
            <a:ext cx="406245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36039" y="3686175"/>
            <a:ext cx="9731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/api/v1/auth/login</a:t>
            </a:r>
            <a:endParaRPr lang="en-US" sz="837" dirty="0"/>
          </a:p>
        </p:txBody>
      </p:sp>
      <p:sp>
        <p:nvSpPr>
          <p:cNvPr id="26" name="Shape 23"/>
          <p:cNvSpPr/>
          <p:nvPr/>
        </p:nvSpPr>
        <p:spPr>
          <a:xfrm>
            <a:off x="428625" y="4021931"/>
            <a:ext cx="3914775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7" name="Shape 24"/>
          <p:cNvSpPr/>
          <p:nvPr/>
        </p:nvSpPr>
        <p:spPr>
          <a:xfrm>
            <a:off x="428625" y="4021931"/>
            <a:ext cx="28575" cy="3429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28" name="Shape 25"/>
          <p:cNvSpPr/>
          <p:nvPr/>
        </p:nvSpPr>
        <p:spPr>
          <a:xfrm>
            <a:off x="542925" y="4093369"/>
            <a:ext cx="327245" cy="2000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9" name="Text 26"/>
          <p:cNvSpPr/>
          <p:nvPr/>
        </p:nvSpPr>
        <p:spPr>
          <a:xfrm>
            <a:off x="542925" y="4093369"/>
            <a:ext cx="327245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957039" y="4114800"/>
            <a:ext cx="8223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/api/v1/edicoes</a:t>
            </a:r>
            <a:endParaRPr lang="en-US" sz="837" dirty="0"/>
          </a:p>
        </p:txBody>
      </p:sp>
      <p:sp>
        <p:nvSpPr>
          <p:cNvPr id="31" name="Shape 28"/>
          <p:cNvSpPr/>
          <p:nvPr/>
        </p:nvSpPr>
        <p:spPr>
          <a:xfrm>
            <a:off x="428625" y="4450556"/>
            <a:ext cx="3914775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2" name="Shape 29"/>
          <p:cNvSpPr/>
          <p:nvPr/>
        </p:nvSpPr>
        <p:spPr>
          <a:xfrm>
            <a:off x="428625" y="4450556"/>
            <a:ext cx="28575" cy="3429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33" name="Shape 30"/>
          <p:cNvSpPr/>
          <p:nvPr/>
        </p:nvSpPr>
        <p:spPr>
          <a:xfrm>
            <a:off x="542925" y="4521994"/>
            <a:ext cx="406245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4" name="Text 31"/>
          <p:cNvSpPr/>
          <p:nvPr/>
        </p:nvSpPr>
        <p:spPr>
          <a:xfrm>
            <a:off x="542925" y="4521994"/>
            <a:ext cx="406245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1036039" y="4543425"/>
            <a:ext cx="839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/api/v1/equipes</a:t>
            </a:r>
            <a:endParaRPr lang="en-US" sz="837" dirty="0"/>
          </a:p>
        </p:txBody>
      </p:sp>
      <p:sp>
        <p:nvSpPr>
          <p:cNvPr id="36" name="Shape 33"/>
          <p:cNvSpPr/>
          <p:nvPr/>
        </p:nvSpPr>
        <p:spPr>
          <a:xfrm>
            <a:off x="428625" y="4879181"/>
            <a:ext cx="3914775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7" name="Shape 34"/>
          <p:cNvSpPr/>
          <p:nvPr/>
        </p:nvSpPr>
        <p:spPr>
          <a:xfrm>
            <a:off x="428625" y="4879181"/>
            <a:ext cx="28575" cy="3429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38" name="Shape 35"/>
          <p:cNvSpPr/>
          <p:nvPr/>
        </p:nvSpPr>
        <p:spPr>
          <a:xfrm>
            <a:off x="542925" y="4950619"/>
            <a:ext cx="327245" cy="2000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39" name="Text 36"/>
          <p:cNvSpPr/>
          <p:nvPr/>
        </p:nvSpPr>
        <p:spPr>
          <a:xfrm>
            <a:off x="542925" y="4950619"/>
            <a:ext cx="327245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</a:t>
            </a:r>
            <a:endParaRPr lang="en-US" sz="837" dirty="0"/>
          </a:p>
        </p:txBody>
      </p:sp>
      <p:sp>
        <p:nvSpPr>
          <p:cNvPr id="40" name="Text 37"/>
          <p:cNvSpPr/>
          <p:nvPr/>
        </p:nvSpPr>
        <p:spPr>
          <a:xfrm>
            <a:off x="957039" y="4972050"/>
            <a:ext cx="961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/api/v1/atividades</a:t>
            </a:r>
            <a:endParaRPr lang="en-US" sz="837" dirty="0"/>
          </a:p>
        </p:txBody>
      </p:sp>
      <p:sp>
        <p:nvSpPr>
          <p:cNvPr id="41" name="Shape 38"/>
          <p:cNvSpPr/>
          <p:nvPr/>
        </p:nvSpPr>
        <p:spPr>
          <a:xfrm>
            <a:off x="428625" y="5307806"/>
            <a:ext cx="3914775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2" name="Shape 39"/>
          <p:cNvSpPr/>
          <p:nvPr/>
        </p:nvSpPr>
        <p:spPr>
          <a:xfrm>
            <a:off x="428625" y="5307806"/>
            <a:ext cx="28575" cy="3429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43" name="Shape 40"/>
          <p:cNvSpPr/>
          <p:nvPr/>
        </p:nvSpPr>
        <p:spPr>
          <a:xfrm>
            <a:off x="542925" y="5379244"/>
            <a:ext cx="327245" cy="2000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4" name="Text 41"/>
          <p:cNvSpPr/>
          <p:nvPr/>
        </p:nvSpPr>
        <p:spPr>
          <a:xfrm>
            <a:off x="542925" y="5379244"/>
            <a:ext cx="327245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</a:t>
            </a:r>
            <a:endParaRPr lang="en-US" sz="837" dirty="0"/>
          </a:p>
        </p:txBody>
      </p:sp>
      <p:sp>
        <p:nvSpPr>
          <p:cNvPr id="45" name="Text 42"/>
          <p:cNvSpPr/>
          <p:nvPr/>
        </p:nvSpPr>
        <p:spPr>
          <a:xfrm>
            <a:off x="957039" y="5400675"/>
            <a:ext cx="12447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/api/v1/relatorios/geral</a:t>
            </a:r>
            <a:endParaRPr lang="en-US" sz="837" dirty="0"/>
          </a:p>
        </p:txBody>
      </p:sp>
      <p:pic>
        <p:nvPicPr>
          <p:cNvPr id="4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996" y="1935956"/>
            <a:ext cx="4011355" cy="2857472"/>
          </a:xfrm>
          <a:prstGeom prst="rect">
            <a:avLst/>
          </a:prstGeom>
        </p:spPr>
      </p:pic>
      <p:sp>
        <p:nvSpPr>
          <p:cNvPr id="47" name="Text 4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e Interface do Usuário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 e Componentes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46609"/>
            <a:ext cx="142875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7225" y="1343025"/>
            <a:ext cx="7476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React.js (v18)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1404863" y="1343025"/>
            <a:ext cx="2931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Componentes funcionais e hooks para uma interface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57225" y="1514475"/>
            <a:ext cx="11973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moderna e responsiva </a:t>
            </a:r>
            <a:endParaRPr lang="en-US" sz="83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03809"/>
            <a:ext cx="142875" cy="71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7225" y="1800225"/>
            <a:ext cx="7044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361666" y="1800225"/>
            <a:ext cx="26311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Estilização utility-first para design consistente e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57225" y="1971675"/>
            <a:ext cx="670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manutenível </a:t>
            </a:r>
            <a:endParaRPr lang="en-US" sz="83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361009"/>
            <a:ext cx="160734" cy="71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5084" y="2257425"/>
            <a:ext cx="6740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 API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349136" y="2257425"/>
            <a:ext cx="2931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Gerenciamento de estado global para autenticação e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675084" y="2428875"/>
            <a:ext cx="12000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compartilhados </a:t>
            </a:r>
            <a:endParaRPr lang="en-US" sz="837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818209"/>
            <a:ext cx="142875" cy="71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7225" y="2714625"/>
            <a:ext cx="9660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Rotas Protegidas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1623306" y="2714625"/>
            <a:ext cx="252969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Sistema de autorização baseado em perfis de 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657225" y="2886075"/>
            <a:ext cx="4059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 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428625" y="322183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Telas</a:t>
            </a:r>
            <a:endParaRPr lang="en-US" sz="13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675459"/>
            <a:ext cx="160734" cy="7144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75084" y="3571875"/>
            <a:ext cx="6196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1294721" y="3571875"/>
            <a:ext cx="24292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Visão geral com estatísticas e ações rápidas </a:t>
            </a:r>
            <a:endParaRPr lang="en-US" sz="837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989784"/>
            <a:ext cx="178594" cy="7144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692944" y="3886200"/>
            <a:ext cx="1522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Equipes</a:t>
            </a:r>
            <a:endParaRPr lang="en-US" sz="837" dirty="0"/>
          </a:p>
        </p:txBody>
      </p:sp>
      <p:sp>
        <p:nvSpPr>
          <p:cNvPr id="27" name="Text 18"/>
          <p:cNvSpPr/>
          <p:nvPr/>
        </p:nvSpPr>
        <p:spPr>
          <a:xfrm>
            <a:off x="2215762" y="3886200"/>
            <a:ext cx="16761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CRUD completo com controle 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692944" y="4057650"/>
            <a:ext cx="537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financeiro </a:t>
            </a:r>
            <a:endParaRPr lang="en-US" sz="837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4446984"/>
            <a:ext cx="142875" cy="7144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657225" y="4343400"/>
            <a:ext cx="12776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de Atividades</a:t>
            </a:r>
            <a:endParaRPr lang="en-US" sz="837" dirty="0"/>
          </a:p>
        </p:txBody>
      </p:sp>
      <p:sp>
        <p:nvSpPr>
          <p:cNvPr id="31" name="Text 21"/>
          <p:cNvSpPr/>
          <p:nvPr/>
        </p:nvSpPr>
        <p:spPr>
          <a:xfrm>
            <a:off x="1934896" y="4343400"/>
            <a:ext cx="19715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Categorização e acompanhamento 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657225" y="4514850"/>
            <a:ext cx="537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financeiro </a:t>
            </a:r>
            <a:endParaRPr lang="en-US" sz="837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578518"/>
            <a:ext cx="4143375" cy="2629374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7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Modelagem do Banco de Dados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92981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Relacional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28625" y="1393031"/>
            <a:ext cx="3914775" cy="6858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93031"/>
            <a:ext cx="28575" cy="68580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93044"/>
            <a:ext cx="100013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4375" y="1464469"/>
            <a:ext cx="7391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participantes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42925" y="1664494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Armazena informações dos usuários, incluindo dados pessoais, credenciais e perfil de acesso (aluno, mentor, administrador).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28625" y="2164556"/>
            <a:ext cx="3914775" cy="6858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1" name="Shape 7"/>
          <p:cNvSpPr/>
          <p:nvPr/>
        </p:nvSpPr>
        <p:spPr>
          <a:xfrm>
            <a:off x="428625" y="2164556"/>
            <a:ext cx="28575" cy="68580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264569"/>
            <a:ext cx="100013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4375" y="2235994"/>
            <a:ext cx="420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edicoes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42925" y="2436019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Registra os períodos específicos de execução da iniciativa, com nome, data de início e data de término.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428625" y="2936081"/>
            <a:ext cx="3914775" cy="6858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6" name="Shape 11"/>
          <p:cNvSpPr/>
          <p:nvPr/>
        </p:nvSpPr>
        <p:spPr>
          <a:xfrm>
            <a:off x="428625" y="2936081"/>
            <a:ext cx="28575" cy="68580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036094"/>
            <a:ext cx="142875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7238" y="3007519"/>
            <a:ext cx="4381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equipes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542925" y="3207544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Estabelece grupos de participantes vinculados a uma edição específica, com meta de arrecadação e fundo inicial.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428625" y="3707606"/>
            <a:ext cx="3914775" cy="6858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1" name="Shape 15"/>
          <p:cNvSpPr/>
          <p:nvPr/>
        </p:nvSpPr>
        <p:spPr>
          <a:xfrm>
            <a:off x="428625" y="3707606"/>
            <a:ext cx="28575" cy="68580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3807619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28663" y="3779044"/>
            <a:ext cx="5743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atividades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542925" y="3979069"/>
            <a:ext cx="3686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Registra ações realizadas pelas equipes, incluindo descrição, data, valores arrecadados e fundos utilizados.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428625" y="4564856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Relacionamentos</a:t>
            </a:r>
            <a:endParaRPr lang="en-US" sz="135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948833"/>
            <a:ext cx="125016" cy="100013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10791" y="4914900"/>
            <a:ext cx="3302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941022" y="4914900"/>
            <a:ext cx="3897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1330802" y="4914900"/>
            <a:ext cx="9022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pertence a uma 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2233092" y="4914900"/>
            <a:ext cx="373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edição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2606408" y="4914900"/>
            <a:ext cx="5558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específica</a:t>
            </a:r>
            <a:endParaRPr lang="en-US" sz="837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5120283"/>
            <a:ext cx="125016" cy="10001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610791" y="5086350"/>
            <a:ext cx="3302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</a:t>
            </a:r>
            <a:endParaRPr lang="en-US" sz="837" dirty="0"/>
          </a:p>
        </p:txBody>
      </p:sp>
      <p:sp>
        <p:nvSpPr>
          <p:cNvPr id="34" name="Text 25"/>
          <p:cNvSpPr/>
          <p:nvPr/>
        </p:nvSpPr>
        <p:spPr>
          <a:xfrm>
            <a:off x="941022" y="5086350"/>
            <a:ext cx="534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1475742" y="5086350"/>
            <a:ext cx="10305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vinculada a uma </a:t>
            </a:r>
            <a:endParaRPr lang="en-US" sz="837" dirty="0"/>
          </a:p>
        </p:txBody>
      </p:sp>
      <p:sp>
        <p:nvSpPr>
          <p:cNvPr id="36" name="Text 27"/>
          <p:cNvSpPr/>
          <p:nvPr/>
        </p:nvSpPr>
        <p:spPr>
          <a:xfrm>
            <a:off x="2506284" y="5086350"/>
            <a:ext cx="3897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</a:t>
            </a:r>
            <a:endParaRPr lang="en-US" sz="837" dirty="0"/>
          </a:p>
        </p:txBody>
      </p:sp>
      <p:sp>
        <p:nvSpPr>
          <p:cNvPr id="37" name="Text 28"/>
          <p:cNvSpPr/>
          <p:nvPr/>
        </p:nvSpPr>
        <p:spPr>
          <a:xfrm>
            <a:off x="2896065" y="5086350"/>
            <a:ext cx="5558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específica</a:t>
            </a:r>
            <a:endParaRPr lang="en-US" sz="837" dirty="0"/>
          </a:p>
        </p:txBody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5291733"/>
            <a:ext cx="125016" cy="100013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640510" y="5257800"/>
            <a:ext cx="7612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Participantes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1401766" y="5257800"/>
            <a:ext cx="16150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podem pertencer a múltiplas 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3016839" y="5257800"/>
            <a:ext cx="4465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equipes</a:t>
            </a:r>
            <a:endParaRPr lang="en-US" sz="837" dirty="0"/>
          </a:p>
        </p:txBody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549" y="1600200"/>
            <a:ext cx="4134278" cy="321466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Funcionalidades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2" y="1075134"/>
            <a:ext cx="125016" cy="71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992981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Edições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685800" y="1221581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completo das edições do projeto, com datas de início e fim, exclusivo para administradores. Permite organizar as atividades em períodos específicos.</a:t>
            </a:r>
            <a:endParaRPr lang="en-US" sz="83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60959"/>
            <a:ext cx="178594" cy="71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5800" y="1878806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Equipes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685800" y="210740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Cadastro e acompanhamento de equipes participantes, com definição de metas de arrecadação e fundos iniciais. Visualização do progresso em tempo real.</a:t>
            </a:r>
            <a:endParaRPr lang="en-US" sz="83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846784"/>
            <a:ext cx="142875" cy="71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800" y="2764631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de Atividades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685800" y="2993231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Documentação detalhada das atividades realizadas pelas equipes, incluindo descrição, data, valores arrecadados e fundos utilizados.</a:t>
            </a:r>
            <a:endParaRPr lang="en-US" sz="83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3561159"/>
            <a:ext cx="142875" cy="71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5800" y="3479006"/>
            <a:ext cx="3657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Relatórios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685800" y="370760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relatórios analíticos com diferentes níveis de granularidade: geral, por período ou por equipe específica. Visualizações gráficas para análise de desempenho.</a:t>
            </a:r>
            <a:endParaRPr lang="en-US" sz="837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46" y="992981"/>
            <a:ext cx="2819884" cy="1785910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053" y="2893191"/>
            <a:ext cx="2381241" cy="178591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93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6433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 e Conclusões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992981"/>
            <a:ext cx="3914775" cy="10287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992981"/>
            <a:ext cx="28575" cy="10287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Text 3"/>
          <p:cNvSpPr/>
          <p:nvPr/>
        </p:nvSpPr>
        <p:spPr>
          <a:xfrm>
            <a:off x="542925" y="1107281"/>
            <a:ext cx="36861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Objetivos Alcançados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42925" y="1393031"/>
            <a:ext cx="36861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Sistema Lideranças Empáticas foi desenvolvido com sucesso, atendendo a todos os requisitos funcionais e não funcionais estabelecidos no projeto interdisciplinar.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28625" y="2164556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 Técnicos</a:t>
            </a: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618184"/>
            <a:ext cx="142875" cy="71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57225" y="2514600"/>
            <a:ext cx="11700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Arquitetura Robusta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827321" y="2514600"/>
            <a:ext cx="2436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Implementação completa da arquitetura de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57225" y="2686050"/>
            <a:ext cx="32142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três camadas, garantindo separação de responsabilidades e 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657225" y="2857500"/>
            <a:ext cx="9767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manutenibilidade. </a:t>
            </a:r>
            <a:endParaRPr lang="en-US" sz="83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246834"/>
            <a:ext cx="142875" cy="71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7225" y="3143250"/>
            <a:ext cx="1565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Funcionalidades Completas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2222236" y="3143250"/>
            <a:ext cx="16730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Desenvolvimento de todas as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657225" y="3314700"/>
            <a:ext cx="33940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funcionalidades previstas, incluindo gerenciamento de edições, 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657225" y="3486150"/>
            <a:ext cx="1699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equipes, atividades e relatórios. </a:t>
            </a:r>
            <a:endParaRPr lang="en-US" sz="837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875484"/>
            <a:ext cx="142875" cy="714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7225" y="3771900"/>
            <a:ext cx="1806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Segurança e Controle de Acesso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2463645" y="3771900"/>
            <a:ext cx="18248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Implementação de autenticação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657225" y="3943350"/>
            <a:ext cx="31342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JWT e autorização baseada em perfis, garantindo proteção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657225" y="4114800"/>
            <a:ext cx="1151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adequada dos dados.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428625" y="4450556"/>
            <a:ext cx="39147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para a Iniciativa</a:t>
            </a:r>
            <a:endParaRPr lang="en-US" sz="13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904184"/>
            <a:ext cx="142875" cy="714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57225" y="4800600"/>
            <a:ext cx="12646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Operacional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1921864" y="4800600"/>
            <a:ext cx="23215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Digitalização de processos anteriormente 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657225" y="4972050"/>
            <a:ext cx="2801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manuais, reduzindo tempo e esforço administrativo. </a:t>
            </a:r>
            <a:endParaRPr lang="en-US" sz="837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5361384"/>
            <a:ext cx="107156" cy="7144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21506" y="5257800"/>
            <a:ext cx="1058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Insights Analíticos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1679814" y="5257800"/>
            <a:ext cx="26509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Capacidade de gerar relatórios detalhados para 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621506" y="5429250"/>
            <a:ext cx="22071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apoio à tomada de decisões estratégicas. </a:t>
            </a:r>
            <a:endParaRPr lang="en-US" sz="837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21669"/>
            <a:ext cx="4143375" cy="28575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366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2025-08-22T15:13:29Z</dcterms:created>
  <dcterms:modified xsi:type="dcterms:W3CDTF">2025-08-22T15:13:29Z</dcterms:modified>
</cp:coreProperties>
</file>